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74" r:id="rId7"/>
    <p:sldId id="261" r:id="rId8"/>
    <p:sldId id="262" r:id="rId9"/>
    <p:sldId id="264" r:id="rId10"/>
    <p:sldId id="269" r:id="rId11"/>
    <p:sldId id="271" r:id="rId12"/>
    <p:sldId id="268" r:id="rId13"/>
    <p:sldId id="272" r:id="rId14"/>
    <p:sldId id="265" r:id="rId15"/>
    <p:sldId id="266" r:id="rId16"/>
    <p:sldId id="267" r:id="rId17"/>
  </p:sldIdLst>
  <p:sldSz cx="24384000" cy="137160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43BC8C5-895B-4A80-9B7B-F1A90987D124}">
          <p14:sldIdLst>
            <p14:sldId id="256"/>
            <p14:sldId id="257"/>
            <p14:sldId id="258"/>
            <p14:sldId id="259"/>
            <p14:sldId id="273"/>
            <p14:sldId id="274"/>
            <p14:sldId id="261"/>
            <p14:sldId id="262"/>
            <p14:sldId id="264"/>
            <p14:sldId id="269"/>
            <p14:sldId id="271"/>
            <p14:sldId id="268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5165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>
            <a:spLocks noGrp="1"/>
          </p:cNvSpPr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>
            <a:spLocks noGrp="1"/>
          </p:cNvSpPr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530506816_2881x1921.jpg"/>
          <p:cNvSpPr>
            <a:spLocks noGrp="1"/>
          </p:cNvSpPr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אובייקט 4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44205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>
            <a:spLocks noGrp="1"/>
          </p:cNvSpPr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z="9300" spc="-186"/>
            </a:pPr>
            <a:r>
              <a:t>Shufersal </a:t>
            </a:r>
          </a:p>
          <a:p>
            <a:pPr>
              <a:defRPr sz="9300" spc="-186"/>
            </a:pPr>
            <a:endParaRPr/>
          </a:p>
          <a:p>
            <a:r>
              <a:t>item substitute system for On-line sales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4193704"/>
            <a:ext cx="20245560" cy="34563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/>
              <a:t>The Diff options didn’t change the results of the model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/>
              <a:t>we get the same results also without the Diff features, just the feature importance changed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8AA8B4E-32CD-49C4-8E76-6E96611E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42" y="8221142"/>
            <a:ext cx="14572560" cy="36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76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1313384"/>
            <a:ext cx="20245560" cy="113104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/>
              <a:t>Feature Importance of  absolute Diff and without Diff features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32F643F-4940-4FC1-82FB-C638C9BE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152" y="6641976"/>
            <a:ext cx="8773481" cy="593110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7FD87C2-9C2F-4475-ABF3-F8D1CB51DBF4}"/>
              </a:ext>
            </a:extLst>
          </p:cNvPr>
          <p:cNvSpPr txBox="1"/>
          <p:nvPr/>
        </p:nvSpPr>
        <p:spPr>
          <a:xfrm>
            <a:off x="15360352" y="5434487"/>
            <a:ext cx="4968552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2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without Diff</a:t>
            </a:r>
            <a:endParaRPr kumimoji="0" lang="he-IL" sz="52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CD8CC9-19ED-4A4A-A7D4-2A5CC12EFB11}"/>
              </a:ext>
            </a:extLst>
          </p:cNvPr>
          <p:cNvSpPr txBox="1"/>
          <p:nvPr/>
        </p:nvSpPr>
        <p:spPr>
          <a:xfrm>
            <a:off x="2864269" y="5437912"/>
            <a:ext cx="6975314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2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 absolute Diff</a:t>
            </a:r>
            <a:endParaRPr kumimoji="0" lang="he-IL" sz="52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8A82834-9249-4AF9-9AB6-A5ACBBD0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37" y="6716750"/>
            <a:ext cx="8533978" cy="5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2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2177480"/>
            <a:ext cx="20245560" cy="104463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/>
              <a:t>The model is robust by the cross validation</a:t>
            </a:r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sz="4400" dirty="0"/>
              <a:t>The AUC  is 0.919 and by the graph can see that                                            we get 80% TF with 20% FP 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9FA8E53-5509-4162-8882-8DC2F4F2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320" y="4148818"/>
            <a:ext cx="7096648" cy="258373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442CDFB-ABFC-4AAE-9565-658B2390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6376" y="7301937"/>
            <a:ext cx="5755483" cy="5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980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2038872" y="4193704"/>
            <a:ext cx="19621500" cy="72728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Use additional datasets to validate the model </a:t>
            </a:r>
            <a:r>
              <a:rPr dirty="0"/>
              <a:t>Cans &amp; </a:t>
            </a:r>
            <a:r>
              <a:rPr dirty="0" err="1"/>
              <a:t>Detregents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58D25EE-17C5-47AA-A47B-806B2235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23" y="7290048"/>
            <a:ext cx="18289754" cy="32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5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2038872" y="4193704"/>
            <a:ext cx="19621500" cy="7272808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Recommendation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Get the </a:t>
            </a:r>
            <a:r>
              <a:rPr lang="en-US" dirty="0" err="1"/>
              <a:t>predict_proba</a:t>
            </a:r>
            <a:r>
              <a:rPr lang="en-US" dirty="0"/>
              <a:t> of RF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Calculate avg and Std of soft predict for every product and subs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Rank every couple of product by 80% avg and 20% Std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Test if best subs by model exist in top 2 subs on actual data and found it in </a:t>
            </a:r>
            <a:r>
              <a:rPr lang="en-US" b="1" dirty="0"/>
              <a:t>89%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2E12023-A4F5-4E20-95D5-4703D07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869" y="4481736"/>
            <a:ext cx="9982927" cy="180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173" name="Model is robust and val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dirty="0"/>
              <a:t>Model is robust and valid</a:t>
            </a:r>
          </a:p>
          <a:p>
            <a:pPr>
              <a:buBlip>
                <a:blip r:embed="rId2"/>
              </a:buBlip>
            </a:pPr>
            <a:r>
              <a:rPr lang="en-US" dirty="0"/>
              <a:t>The same model tried </a:t>
            </a:r>
            <a:r>
              <a:rPr dirty="0"/>
              <a:t>over different data </a:t>
            </a:r>
            <a:endParaRPr lang="he-IL" dirty="0"/>
          </a:p>
          <a:p>
            <a:pPr>
              <a:buBlip>
                <a:blip r:embed="rId2"/>
              </a:buBlip>
            </a:pPr>
            <a:r>
              <a:rPr lang="en-US" dirty="0"/>
              <a:t>R</a:t>
            </a:r>
            <a:r>
              <a:rPr dirty="0"/>
              <a:t>andom forest</a:t>
            </a:r>
            <a:r>
              <a:rPr lang="he-IL" dirty="0"/>
              <a:t> </a:t>
            </a:r>
            <a:r>
              <a:rPr lang="en-US" dirty="0"/>
              <a:t> has the best accuracy</a:t>
            </a:r>
          </a:p>
          <a:p>
            <a:r>
              <a:rPr dirty="0"/>
              <a:t> </a:t>
            </a:r>
            <a:r>
              <a:rPr lang="en-US" dirty="0"/>
              <a:t>In baseline model we get 64%</a:t>
            </a:r>
            <a:r>
              <a:rPr lang="he-IL" dirty="0"/>
              <a:t> </a:t>
            </a:r>
            <a:r>
              <a:rPr lang="en-US" dirty="0"/>
              <a:t> precision and 63% F1 while in RF the metrics was 84%</a:t>
            </a:r>
            <a:r>
              <a:rPr lang="he-IL" dirty="0"/>
              <a:t> </a:t>
            </a:r>
            <a:r>
              <a:rPr lang="en-US" dirty="0"/>
              <a:t> precision and 82%</a:t>
            </a:r>
            <a:r>
              <a:rPr dirty="0"/>
              <a:t> </a:t>
            </a:r>
            <a:endParaRPr lang="he-IL" dirty="0"/>
          </a:p>
          <a:p>
            <a:pPr>
              <a:buBlip>
                <a:blip r:embed="rId2"/>
              </a:buBlip>
            </a:pPr>
            <a:r>
              <a:rPr lang="en-US" dirty="0"/>
              <a:t>N</a:t>
            </a:r>
            <a:r>
              <a:rPr dirty="0"/>
              <a:t>ew recommendation  based on predict probe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Future </a:t>
            </a:r>
            <a:r>
              <a:rPr lang="en-US" dirty="0"/>
              <a:t>development</a:t>
            </a:r>
            <a:endParaRPr dirty="0"/>
          </a:p>
        </p:txBody>
      </p:sp>
      <p:sp>
        <p:nvSpPr>
          <p:cNvPr id="176" name="Model per division over all products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lang="en-US" dirty="0"/>
              <a:t>Run </a:t>
            </a:r>
            <a:r>
              <a:rPr dirty="0"/>
              <a:t>Model per </a:t>
            </a:r>
            <a:r>
              <a:rPr lang="en-US" dirty="0"/>
              <a:t>Category </a:t>
            </a:r>
            <a:r>
              <a:rPr dirty="0"/>
              <a:t>over all products tree</a:t>
            </a:r>
          </a:p>
          <a:p>
            <a:pPr>
              <a:buBlip>
                <a:blip r:embed="rId2"/>
              </a:buBlip>
            </a:pPr>
            <a:r>
              <a:rPr lang="en-US" dirty="0"/>
              <a:t>C</a:t>
            </a:r>
            <a:r>
              <a:rPr dirty="0"/>
              <a:t>lustering</a:t>
            </a:r>
            <a:r>
              <a:rPr lang="en-US" dirty="0"/>
              <a:t> </a:t>
            </a: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P</a:t>
            </a:r>
            <a:r>
              <a:rPr dirty="0"/>
              <a:t>ersonalization!</a:t>
            </a:r>
          </a:p>
        </p:txBody>
      </p:sp>
      <p:sp>
        <p:nvSpPr>
          <p:cNvPr id="2" name="AutoShape 2" descr="Substitute-Products">
            <a:extLst>
              <a:ext uri="{FF2B5EF4-FFF2-40B4-BE49-F238E27FC236}">
                <a16:creationId xmlns:a16="http://schemas.microsoft.com/office/drawing/2014/main" id="{92B7E4BD-84E0-46D7-A8E3-0873AD8D6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1B84CED-F71D-4179-94C7-7ECF034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52" y="6858000"/>
            <a:ext cx="9361040" cy="53745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6" name="Business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Future options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220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Business Iss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Business Issue</a:t>
            </a:r>
          </a:p>
        </p:txBody>
      </p:sp>
      <p:sp>
        <p:nvSpPr>
          <p:cNvPr id="149" name="not having sub prod or having bad sub prod, cut sales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6"/>
              </a:buBlip>
            </a:pPr>
            <a:r>
              <a:rPr lang="en-US" dirty="0"/>
              <a:t>The online sales in </a:t>
            </a:r>
            <a:r>
              <a:rPr lang="en-US" dirty="0" err="1"/>
              <a:t>Shufersal</a:t>
            </a:r>
            <a:r>
              <a:rPr lang="en-US" dirty="0"/>
              <a:t>  is 22% of sales in 2021, and growth every month</a:t>
            </a:r>
            <a:endParaRPr lang="he-IL" dirty="0"/>
          </a:p>
          <a:p>
            <a:r>
              <a:rPr lang="en-US" dirty="0"/>
              <a:t>Our data is  based  on the SMS system of substitute                    products, and show if customer approved or denied                              the proposal substitute</a:t>
            </a:r>
            <a:endParaRPr lang="he-IL" dirty="0"/>
          </a:p>
          <a:p>
            <a:pPr>
              <a:buBlip>
                <a:blip r:embed="rId6"/>
              </a:buBlip>
            </a:pPr>
            <a:r>
              <a:rPr lang="en-US" dirty="0"/>
              <a:t>N</a:t>
            </a:r>
            <a:r>
              <a:rPr dirty="0"/>
              <a:t>ot having sub</a:t>
            </a:r>
            <a:r>
              <a:rPr lang="en-US" dirty="0"/>
              <a:t>s</a:t>
            </a:r>
            <a:r>
              <a:rPr dirty="0"/>
              <a:t> prod or having bad sub</a:t>
            </a:r>
            <a:r>
              <a:rPr lang="en-US" dirty="0"/>
              <a:t>s</a:t>
            </a:r>
            <a:r>
              <a:rPr dirty="0"/>
              <a:t> prod, cut sales! </a:t>
            </a:r>
          </a:p>
          <a:p>
            <a:pPr>
              <a:buBlip>
                <a:blip r:embed="rId6"/>
              </a:buBlip>
            </a:pPr>
            <a:r>
              <a:rPr dirty="0"/>
              <a:t>Only one chance to win!</a:t>
            </a:r>
          </a:p>
          <a:p>
            <a:pPr>
              <a:buBlip>
                <a:blip r:embed="rId6"/>
              </a:buBlip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696" y="5788370"/>
            <a:ext cx="4464496" cy="670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506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arget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Target value</a:t>
            </a:r>
            <a:r>
              <a:rPr lang="en-US" dirty="0"/>
              <a:t> and model process</a:t>
            </a:r>
            <a:endParaRPr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87" y="4405313"/>
            <a:ext cx="7984157" cy="85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EDA</a:t>
            </a:r>
          </a:p>
        </p:txBody>
      </p:sp>
      <p:sp>
        <p:nvSpPr>
          <p:cNvPr id="155" name="What data we g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lang="en-US" dirty="0"/>
              <a:t>Data distribution</a:t>
            </a: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Distribution over time</a:t>
            </a: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Substitute groups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7AB02-6F67-4AD8-AFC3-551E3CBB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021" y="1230189"/>
            <a:ext cx="5334000" cy="319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38FBE-EC36-4E43-8709-6FAEA42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16" y="9185493"/>
            <a:ext cx="5334000" cy="355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C8DF9-EB28-41DC-88F5-F6B853EF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467" y="5184529"/>
            <a:ext cx="13827317" cy="68394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1E3F-1772-475A-90C0-DD6AFAD2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68F95-ECA7-4D8E-A2CA-3C828EE27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2E00-E981-4A85-90D1-2A86D06F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3" y="680225"/>
            <a:ext cx="22904602" cy="123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4831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Data Preparation &amp; Data Manipulation  — it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Data Preparation &amp; Data Manipulation  </a:t>
            </a:r>
          </a:p>
        </p:txBody>
      </p:sp>
      <p:sp>
        <p:nvSpPr>
          <p:cNvPr id="158" name="Difffffff varying types…"/>
          <p:cNvSpPr txBox="1">
            <a:spLocks noGrp="1"/>
          </p:cNvSpPr>
          <p:nvPr>
            <p:ph type="body" idx="1"/>
          </p:nvPr>
        </p:nvSpPr>
        <p:spPr>
          <a:xfrm>
            <a:off x="2038872" y="4027116"/>
            <a:ext cx="19621500" cy="296950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lang="en-US" sz="2800" dirty="0"/>
              <a:t>The main dataset contains the sweets category</a:t>
            </a:r>
            <a:endParaRPr lang="he-IL" sz="2800" dirty="0"/>
          </a:p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sz="2800" dirty="0"/>
              <a:t>Diff</a:t>
            </a:r>
            <a:r>
              <a:rPr lang="he-IL" sz="2800" dirty="0"/>
              <a:t> </a:t>
            </a:r>
            <a:r>
              <a:rPr sz="2800" dirty="0"/>
              <a:t>varying types</a:t>
            </a:r>
            <a:r>
              <a:rPr lang="en-US" sz="2800" dirty="0"/>
              <a:t>: </a:t>
            </a:r>
          </a:p>
          <a:p>
            <a:pPr lvl="1">
              <a:spcBef>
                <a:spcPts val="36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absolute diff</a:t>
            </a:r>
          </a:p>
          <a:p>
            <a:pPr lvl="1">
              <a:spcBef>
                <a:spcPts val="36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Ratio diff</a:t>
            </a:r>
          </a:p>
          <a:p>
            <a:pPr lvl="1">
              <a:spcBef>
                <a:spcPts val="36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Relative diff</a:t>
            </a:r>
          </a:p>
          <a:p>
            <a:pPr lvl="1">
              <a:spcBef>
                <a:spcPts val="36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Without Diff</a:t>
            </a:r>
            <a:endParaRPr sz="2800" dirty="0"/>
          </a:p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sz="2800" dirty="0"/>
              <a:t>Dummies</a:t>
            </a:r>
          </a:p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lang="en-US" sz="2800" dirty="0"/>
              <a:t>P</a:t>
            </a:r>
            <a:r>
              <a:rPr sz="2800" dirty="0"/>
              <a:t>roduct statistics panel by </a:t>
            </a:r>
            <a:r>
              <a:rPr lang="en-US" sz="2800" dirty="0"/>
              <a:t>sales</a:t>
            </a:r>
            <a:r>
              <a:rPr sz="2800" dirty="0"/>
              <a:t> </a:t>
            </a:r>
          </a:p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sz="2800" dirty="0"/>
              <a:t>Date to period - holiday indication</a:t>
            </a:r>
          </a:p>
          <a:p>
            <a:pPr>
              <a:spcBef>
                <a:spcPts val="3600"/>
              </a:spcBef>
              <a:buBlip>
                <a:blip r:embed="rId6"/>
              </a:buBlip>
            </a:pPr>
            <a:r>
              <a:rPr sz="2800" dirty="0"/>
              <a:t>important info - Promoted products, ingredients</a:t>
            </a:r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112" y="8010128"/>
            <a:ext cx="6339724" cy="47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A635947-D04D-4D4B-B9BE-4266F7A20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328" y="5633864"/>
            <a:ext cx="17470182" cy="9361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Models &amp; Scores </a:t>
            </a:r>
          </a:p>
        </p:txBody>
      </p:sp>
      <p:sp>
        <p:nvSpPr>
          <p:cNvPr id="161" name="8 Models…"/>
          <p:cNvSpPr txBox="1">
            <a:spLocks noGrp="1"/>
          </p:cNvSpPr>
          <p:nvPr>
            <p:ph type="body" idx="1"/>
          </p:nvPr>
        </p:nvSpPr>
        <p:spPr>
          <a:xfrm>
            <a:off x="1822848" y="4049687"/>
            <a:ext cx="19442160" cy="12241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Random Forest has the best score of precision and F1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9A9BACF-1F6D-42AD-A85E-A21DB382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80" y="6065911"/>
            <a:ext cx="18218024" cy="57740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3657600"/>
            <a:ext cx="20245560" cy="8966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order to eliminate the </a:t>
            </a:r>
            <a:r>
              <a:rPr lang="en-US" dirty="0" err="1"/>
              <a:t>overfiting</a:t>
            </a:r>
            <a:r>
              <a:rPr lang="en-US" dirty="0"/>
              <a:t> we used Hyperparameter  </a:t>
            </a:r>
            <a:r>
              <a:rPr lang="en-US" dirty="0" err="1"/>
              <a:t>ccp_alpha</a:t>
            </a:r>
            <a:r>
              <a:rPr lang="en-US" dirty="0"/>
              <a:t> in </a:t>
            </a:r>
            <a:r>
              <a:rPr lang="en-US" dirty="0" err="1"/>
              <a:t>GridSearch</a:t>
            </a:r>
            <a:r>
              <a:rPr lang="en-US" dirty="0"/>
              <a:t> for pruning the trees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grid search we got the smallest option in </a:t>
            </a:r>
            <a:r>
              <a:rPr lang="en-US" dirty="0" err="1"/>
              <a:t>ccp_alpha</a:t>
            </a:r>
            <a:r>
              <a:rPr lang="en-US" dirty="0"/>
              <a:t> therefore we run it again with more options smaller then previous</a:t>
            </a:r>
          </a:p>
          <a:p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AFA2EEB-4DEF-4205-9988-CD88B60F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414" y="10170368"/>
            <a:ext cx="5260687" cy="2403030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44AF1A94-4FF5-49C1-A5C1-61FBBA894835}"/>
              </a:ext>
            </a:extLst>
          </p:cNvPr>
          <p:cNvSpPr/>
          <p:nvPr/>
        </p:nvSpPr>
        <p:spPr>
          <a:xfrm>
            <a:off x="8519592" y="10890896"/>
            <a:ext cx="2520280" cy="43204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42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CC42EE-5423-4E33-9EAE-723A5F54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968" y="9954344"/>
            <a:ext cx="5770142" cy="266667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B31A9EB-11AC-4855-B0A3-BDF8C85E2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018" y="6612176"/>
            <a:ext cx="6537517" cy="183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418</Words>
  <Application>Microsoft Office PowerPoint</Application>
  <PresentationFormat>מותאם אישית</PresentationFormat>
  <Paragraphs>72</Paragraphs>
  <Slides>16</Slides>
  <Notes>0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3" baseType="lpstr">
      <vt:lpstr>Arial</vt:lpstr>
      <vt:lpstr>Helvetica Neue</vt:lpstr>
      <vt:lpstr>Helvetica Neue Bold Condensed</vt:lpstr>
      <vt:lpstr>Superclarendon Regular</vt:lpstr>
      <vt:lpstr>Wingdings</vt:lpstr>
      <vt:lpstr>New_Template6</vt:lpstr>
      <vt:lpstr>think-cell Slide</vt:lpstr>
      <vt:lpstr>Shufersal   item substitute system for On-line sales</vt:lpstr>
      <vt:lpstr>Agenda</vt:lpstr>
      <vt:lpstr>Business Issue</vt:lpstr>
      <vt:lpstr>Target value and model process</vt:lpstr>
      <vt:lpstr>EDA</vt:lpstr>
      <vt:lpstr>מצגת של PowerPoint‏</vt:lpstr>
      <vt:lpstr>Data Preparation &amp; Data Manipulation  </vt:lpstr>
      <vt:lpstr>Models &amp; Scores </vt:lpstr>
      <vt:lpstr>Models &amp; Scores </vt:lpstr>
      <vt:lpstr>Models &amp; Scores </vt:lpstr>
      <vt:lpstr>Models &amp; Scores </vt:lpstr>
      <vt:lpstr>Models &amp; Scores </vt:lpstr>
      <vt:lpstr>Last stage</vt:lpstr>
      <vt:lpstr>Last stage</vt:lpstr>
      <vt:lpstr>Conclusion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Shufersal   item substitute system for On-line sales</dc:title>
  <dc:creator>Itay Bachtizan</dc:creator>
  <cp:lastModifiedBy>BAITAY28</cp:lastModifiedBy>
  <cp:revision>31</cp:revision>
  <dcterms:modified xsi:type="dcterms:W3CDTF">2021-05-06T22:51:58Z</dcterms:modified>
</cp:coreProperties>
</file>